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22" r:id="rId24"/>
    <p:sldId id="279" r:id="rId25"/>
    <p:sldId id="280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9" r:id="rId38"/>
    <p:sldId id="320" r:id="rId39"/>
    <p:sldId id="301" r:id="rId40"/>
    <p:sldId id="282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638" autoAdjust="0"/>
  </p:normalViewPr>
  <p:slideViewPr>
    <p:cSldViewPr>
      <p:cViewPr>
        <p:scale>
          <a:sx n="90" d="100"/>
          <a:sy n="90" d="100"/>
        </p:scale>
        <p:origin x="-224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DA777-1FE4-4880-B9A8-1A60D0937E93}" type="datetimeFigureOut">
              <a:rPr lang="fr-FR" smtClean="0"/>
              <a:pPr/>
              <a:t>30/09/2015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7B393-F1DC-4843-8832-760B1D676F8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49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B393-F1DC-4843-8832-760B1D676F86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Numerus clausus stabilisé mais ne répond pas à l’accroissement des besoins. le mal et fait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B393-F1DC-4843-8832-760B1D676F86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Moins</a:t>
            </a:r>
            <a:r>
              <a:rPr lang="fr-FR" baseline="0" dirty="0" smtClean="0"/>
              <a:t> de directeurs moins de frondeurs = plus de pouvoir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B393-F1DC-4843-8832-760B1D676F86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exemple du renforcement du pouvoir</a:t>
            </a:r>
            <a:r>
              <a:rPr lang="fr-FR" baseline="0" dirty="0" smtClean="0"/>
              <a:t> des ARS. Ils font la pluie et le beau temps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7B393-F1DC-4843-8832-760B1D676F86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86966C-8052-4726-8CAC-E50D725266AC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38EC0-A872-4CF8-9414-D111342F6DFB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2C2950-4EBB-48D7-972D-E394C9CBA315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70078-5FAA-434C-887D-4158F23DF2CF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6B9DB-34F3-4C0C-B8B0-DD03F93E8CDD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46A05D-1AF5-4282-9AED-06DCCB45DDEA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6ADF6-F2AE-4024-ADA2-51E0FE433BE8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24F81-3588-4C8E-91DE-6099DEA3EF3E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BCEC1-A7AD-4925-AB58-A80368DD08D0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8B9170-DFD3-4FA5-B3CB-5A02C347D4F0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F1579F-320F-4B4B-8055-A39ED3ABBE7D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11CFEA-621B-4650-BF11-E4095D27E515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FBFACF-B165-42DA-856C-0BBAFEFEF69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244351"/>
          </a:xfrm>
        </p:spPr>
        <p:txBody>
          <a:bodyPr>
            <a:normAutofit/>
          </a:bodyPr>
          <a:lstStyle/>
          <a:p>
            <a:r>
              <a:rPr lang="fr-FR" sz="6000" dirty="0" smtClean="0">
                <a:latin typeface="Arial Black" pitchFamily="34" charset="0"/>
              </a:rPr>
              <a:t>LOI SANTE 2015</a:t>
            </a:r>
            <a:endParaRPr lang="fr-FR" sz="6000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3645024"/>
            <a:ext cx="5688632" cy="136815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		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LA CASSE CONTINUE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Lyon, le </a:t>
            </a:r>
            <a:r>
              <a:rPr lang="fr-F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22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septembre </a:t>
            </a:r>
            <a:r>
              <a:rPr lang="fr-F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2015</a:t>
            </a:r>
            <a:endParaRPr lang="fr-F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07415" cy="1235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81053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Instauration sans précédent d’une logique marchande.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Secteur privé mis sur le même plan que le secteur public (abandon de la notion de service public).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concurrence des établissements et des salariés entre eux.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Fusions et restructurations sur tous les territoires et quelques soient les secteurs d’activité impliquant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800" dirty="0" smtClean="0"/>
              <a:t>		- </a:t>
            </a:r>
            <a:r>
              <a:rPr lang="fr-FR" sz="2300" i="1" dirty="0" smtClean="0"/>
              <a:t>casse des soins de proximité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Conséquences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-5504" y="980728"/>
            <a:ext cx="9144000" cy="5544616"/>
          </a:xfrm>
        </p:spPr>
        <p:txBody>
          <a:bodyPr>
            <a:noAutofit/>
          </a:bodyPr>
          <a:lstStyle/>
          <a:p>
            <a:pPr algn="just">
              <a:spcAft>
                <a:spcPts val="400"/>
              </a:spcAft>
              <a:buFontTx/>
              <a:buChar char="-"/>
            </a:pPr>
            <a:r>
              <a:rPr lang="fr-FR" sz="2500" dirty="0" smtClean="0"/>
              <a:t>Réduction d’effectifs avec de nombreuses suppressions d’emplois</a:t>
            </a:r>
          </a:p>
          <a:p>
            <a:pPr algn="just">
              <a:spcAft>
                <a:spcPts val="400"/>
              </a:spcAft>
              <a:buFontTx/>
              <a:buChar char="-"/>
            </a:pPr>
            <a:r>
              <a:rPr lang="fr-FR" sz="2500" dirty="0" smtClean="0"/>
              <a:t>Dégradation des conditions de travail</a:t>
            </a:r>
          </a:p>
          <a:p>
            <a:pPr algn="just">
              <a:spcAft>
                <a:spcPts val="400"/>
              </a:spcAft>
              <a:buFontTx/>
              <a:buChar char="-"/>
            </a:pPr>
            <a:r>
              <a:rPr lang="fr-FR" sz="2500" dirty="0" smtClean="0"/>
              <a:t>Dégradation des conditions d’exercice des métiers.</a:t>
            </a:r>
          </a:p>
          <a:p>
            <a:pPr algn="just">
              <a:spcBef>
                <a:spcPts val="0"/>
              </a:spcBef>
              <a:buNone/>
            </a:pPr>
            <a:endParaRPr lang="fr-FR" sz="1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dirty="0" smtClean="0">
                <a:solidFill>
                  <a:schemeClr val="bg2">
                    <a:lumMod val="50000"/>
                  </a:schemeClr>
                </a:solidFill>
              </a:rPr>
              <a:t>▸</a:t>
            </a:r>
            <a:r>
              <a:rPr lang="fr-FR" sz="2500" b="1" u="sng" dirty="0" smtClean="0"/>
              <a:t>Absence de démocratie</a:t>
            </a:r>
            <a:r>
              <a:rPr lang="fr-FR" sz="2500" b="1" dirty="0" smtClean="0"/>
              <a:t> :</a:t>
            </a:r>
            <a:endParaRPr lang="fr-FR" sz="2500" b="1" dirty="0"/>
          </a:p>
          <a:p>
            <a:pPr marL="712788" indent="-350838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b="1" dirty="0" smtClean="0"/>
              <a:t>- </a:t>
            </a:r>
            <a:r>
              <a:rPr lang="fr-FR" sz="2500" dirty="0" smtClean="0"/>
              <a:t>Marquée par le renforcement du pouvoir des ARS</a:t>
            </a:r>
          </a:p>
          <a:p>
            <a:pPr marL="627063" indent="0" algn="just">
              <a:spcAft>
                <a:spcPts val="400"/>
              </a:spcAft>
              <a:buNone/>
            </a:pPr>
            <a:r>
              <a:rPr lang="fr-FR" sz="2000" i="1" dirty="0" smtClean="0"/>
              <a:t>(</a:t>
            </a:r>
            <a:r>
              <a:rPr lang="fr-FR" sz="1700" i="1" dirty="0" smtClean="0"/>
              <a:t>établissements de santé, médecine de ville, prévention, social, médicosocial)</a:t>
            </a:r>
          </a:p>
          <a:p>
            <a:pPr algn="just">
              <a:spcAft>
                <a:spcPts val="400"/>
              </a:spcAft>
              <a:buNone/>
            </a:pPr>
            <a:r>
              <a:rPr lang="fr-FR" sz="2500" dirty="0" smtClean="0"/>
              <a:t>   - Eloignement des élus des prises de décisions.</a:t>
            </a:r>
          </a:p>
          <a:p>
            <a:pPr algn="just">
              <a:spcAft>
                <a:spcPts val="400"/>
              </a:spcAft>
              <a:buNone/>
            </a:pPr>
            <a:r>
              <a:rPr lang="fr-FR" sz="2500" dirty="0" smtClean="0"/>
              <a:t>   - Affaiblissement des IRP</a:t>
            </a:r>
          </a:p>
          <a:p>
            <a:pPr algn="just">
              <a:spcAft>
                <a:spcPts val="400"/>
              </a:spcAft>
              <a:buNone/>
            </a:pPr>
            <a:r>
              <a:rPr lang="fr-FR" sz="2500" dirty="0" smtClean="0"/>
              <a:t>   - Ingérence de l’ARS dans la gestion de la sécu</a:t>
            </a:r>
          </a:p>
          <a:p>
            <a:pPr algn="ctr">
              <a:spcAft>
                <a:spcPts val="400"/>
              </a:spcAft>
              <a:buNone/>
            </a:pPr>
            <a:r>
              <a:rPr lang="fr-FR" sz="2500" dirty="0" smtClean="0"/>
              <a:t>= </a:t>
            </a:r>
            <a:r>
              <a:rPr lang="fr-FR" sz="2500" b="1" dirty="0" smtClean="0"/>
              <a:t>FONCTIONNEMENT AUTOCRATIQUE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5504" y="0"/>
            <a:ext cx="9144000" cy="836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SUITE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dirty="0" smtClean="0"/>
              <a:t>Monopole de certaines activités attribuées à des spécialistes du privé :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fr-FR" sz="15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Dépassements d’honoraires.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Politique agressive de recrutement en faveur du privé.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Développement des activités privées au sein de l’hôpital public.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Suite toujours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Manque crucial de médecins de ville avec la recrudescence des déserts médicaux.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ARS privilégie les maisons médicales au détriment des maisons de santé.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Captation des médecins hospitaliers vers les cliniques privées développant ainsi les activités lucratives.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Fermeture de nombreux services dans les hôpitaux justifiée par cet état de fait.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Confrontés au numerus clausus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50499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Baisse drastique des budgets en direction de la PMI mettant de nombreuses associations en grande difficulté comme le planning familial.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Dans un même temps, de nombreuses autres associations liées de prêt ou de loin à la santé subissent ces mêmes baisses (sida, toxicomanie, addictions diverses, prostitution...).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Des activités contribuant à la prévention sont délaissées comme la médecine scolaire.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Certaines sont même attaquées comme la médecine du travail.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A ne pas négliger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r>
              <a:rPr lang="fr-FR" sz="2500" dirty="0" smtClean="0"/>
              <a:t> Hollande arrive au pouvoir.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Les socialistes sont majoritaires au Sénat, au Parlement, dirigent 21 régions sur 22 et sont à la tête de nombreuses  grandes villes.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Septembre 2012 </a:t>
            </a:r>
            <a:r>
              <a:rPr lang="fr-FR" sz="2500" dirty="0" smtClean="0"/>
              <a:t>MST se met au travail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dirty="0" smtClean="0"/>
              <a:t>	</a:t>
            </a:r>
            <a:r>
              <a:rPr lang="fr-FR" sz="1800" dirty="0" smtClean="0"/>
              <a:t>Moratoire sur la loi santé, gel des fusions et restructurations, arrêt de la fermeture de lits, stop de la suppression de postes et organisation d'une grande conférence de santé sur 3 jours début 2013 avec tous les intervenants. Une nouvelle loi voit le jour au printemps 2013….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 dirty="0" smtClean="0"/>
              <a:t>	MST prévoit de revoir les conditions d’installation et de rémunération des médecins de ville.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 dirty="0" smtClean="0"/>
              <a:t>   Un grand plan de formation concernant les métiers médicaux et paramédicaux est lancé.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 dirty="0" smtClean="0"/>
              <a:t>	La réflexion sur un grand pôle public du médicament est engagée.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Enfin le changement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827992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C'est la sœur jumelle de la loi HPST.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Les forums organisés en amont dans les grandes régions ont été une mascarade de démocratie.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Notion de service public réintroduit 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Dans les termes d'un service au public = sémantique et communication.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En réalité, tout est mis en place pour finir de l’achever et coller aux injonctions européennes.</a:t>
            </a:r>
          </a:p>
          <a:p>
            <a:pPr marL="446088" indent="-8413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2500" dirty="0"/>
              <a:t> </a:t>
            </a:r>
            <a:r>
              <a:rPr lang="fr-FR" sz="2500" dirty="0" smtClean="0"/>
              <a:t>Sur l’aspect financement (on l’a vu)</a:t>
            </a:r>
          </a:p>
          <a:p>
            <a:pPr marL="542925" indent="-180975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627063" algn="l"/>
              </a:tabLst>
            </a:pPr>
            <a:r>
              <a:rPr lang="fr-FR" sz="2500" dirty="0"/>
              <a:t> </a:t>
            </a:r>
            <a:r>
              <a:rPr lang="fr-FR" sz="2500" dirty="0" smtClean="0"/>
              <a:t>Sur l’aspect structurel et fonctionnement (on va le voir)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Fini de rêver : c'est fin 2015 que la loi va être votée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Confirmation des territoires de santé prenant en compte la fusion des régions.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Transformation des CHT en GHT.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Simplification de la mise en place des GCS et des GCSMS.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Confirmation de la T2A.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Renforcement des pouvoirs de l’ARS.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Rien sur la médecine de ville et sur l'intégration totale de la prévention aux actes de soin.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Sur le plan structurel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9654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Obligation d’adhérer pour tous les établissements publics.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Projet médical partagé et commun (maitrise par les plus gros).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En route vers un GHT employeur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fr-FR" sz="2100" dirty="0" smtClean="0"/>
              <a:t>Directeur territorial de santé, Commission médicale de territoire.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dirty="0" smtClean="0">
                <a:solidFill>
                  <a:schemeClr val="bg2">
                    <a:lumMod val="50000"/>
                  </a:schemeClr>
                </a:solidFill>
              </a:rPr>
              <a:t>▸</a:t>
            </a:r>
            <a:r>
              <a:rPr lang="fr-FR" sz="2500" dirty="0" smtClean="0"/>
              <a:t>Intégration des médecins spécialistes des cliniques privées dans les GHT via conventions.</a:t>
            </a:r>
            <a:endParaRPr lang="fr-FR" sz="25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Les GHT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5252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Accélération des fusions et restructurations.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Fermeture de services (pas de doublon).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Modification importante des projets médicaux des petits établissements.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Disparition de nombreux soins de proximité.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Et surtout mobilité et flexibilité des salariés.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5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</a:t>
            </a:r>
            <a:r>
              <a:rPr lang="fr-FR" sz="2500" b="1" dirty="0" smtClean="0"/>
              <a:t> : Même logique que celle développée à France Télécom, Pôle Emploi…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Conséquences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30648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Prévue pour cet automne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Passée en 1</a:t>
            </a:r>
            <a:r>
              <a:rPr lang="fr-FR" sz="2500" baseline="30000" dirty="0" smtClean="0"/>
              <a:t>ère</a:t>
            </a:r>
            <a:r>
              <a:rPr lang="fr-FR" sz="2500" dirty="0" smtClean="0"/>
              <a:t> lecture au Parlement en avril 2015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Votée au Sénat le 6 octobre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Retour au Parlement du 17 octobre à fin octobre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La 1</a:t>
            </a:r>
            <a:r>
              <a:rPr lang="fr-FR" sz="2500" baseline="30000" dirty="0" smtClean="0"/>
              <a:t>ère</a:t>
            </a:r>
            <a:r>
              <a:rPr lang="fr-FR" sz="2500" dirty="0" smtClean="0"/>
              <a:t> lecture à l’Assemblée, les rendus de la commission des affaires sociales du Sénat nous donnent de bonnes indications sur ce qu’elle va </a:t>
            </a:r>
            <a:r>
              <a:rPr lang="fr-FR" sz="2800" dirty="0" smtClean="0"/>
              <a:t>être.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Loi sur la modernisation de notre système de santé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Leur mise en place est encouragée.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Elles sont facilitées sur le plan juridique (</a:t>
            </a:r>
            <a:r>
              <a:rPr lang="fr-FR" sz="2500" i="1" dirty="0" smtClean="0"/>
              <a:t>ordonnances</a:t>
            </a:r>
            <a:r>
              <a:rPr lang="fr-FR" sz="2500" dirty="0" smtClean="0"/>
              <a:t>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Les attributions des activités sont simplifiées et se font au bon vouloir des DG des ARS.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Déplacement des activités du public vers le privé amplifié, avec obligation aux salariés d’accepter la mise à disposition (</a:t>
            </a:r>
            <a:r>
              <a:rPr lang="fr-FR" sz="2500" i="1" dirty="0" smtClean="0"/>
              <a:t>ex : Vienn</a:t>
            </a:r>
            <a:r>
              <a:rPr lang="fr-FR" sz="2500" dirty="0" smtClean="0"/>
              <a:t>e 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Pas de doublon avec le public, tout en étant mis sur le même plan.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GCS – GCSMS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73853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Le processus de privatisation de la santé se poursuit.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Le privé est de plus en  plus associé aux prises de  décisions, y compris dans le domaine public.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Casse des conventions collectives et du statut au travers de la mixité des salariés généralisée.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Sous entend une polyvalence professionnelle avec une uniformisation des patients et usagers ⇨déqualification à l’ordre du jour (conférence de santé début 2016 ).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Conséquences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dirty="0" smtClean="0"/>
              <a:t>Encore une fois, les réformes se construisent et s’épaulent sans écouter les acteurs de terrain. Elles favorisent les lobbies de tout ordre.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dirty="0" smtClean="0"/>
              <a:t>Concentration des pouvoirs : </a:t>
            </a:r>
          </a:p>
          <a:p>
            <a:pPr marL="36195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dirty="0" smtClean="0"/>
              <a:t>Ministre ⇨ DG ARS ⇨ Directeur territorial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dirty="0" smtClean="0">
                <a:solidFill>
                  <a:schemeClr val="bg2">
                    <a:lumMod val="50000"/>
                  </a:schemeClr>
                </a:solidFill>
              </a:rPr>
              <a:t>▸</a:t>
            </a:r>
            <a:r>
              <a:rPr lang="fr-FR" sz="2600" dirty="0" smtClean="0"/>
              <a:t>Le Sénat compte même abandonner la notion de "pacte territorial de santé".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dirty="0" smtClean="0">
                <a:solidFill>
                  <a:schemeClr val="bg2">
                    <a:lumMod val="50000"/>
                  </a:schemeClr>
                </a:solidFill>
              </a:rPr>
              <a:t>▸</a:t>
            </a:r>
            <a:r>
              <a:rPr lang="fr-FR" sz="2600" dirty="0" smtClean="0"/>
              <a:t>Elus politiques de plus en plus dépossédés de l’organisation de santé sur leur territoire.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dirty="0" smtClean="0"/>
              <a:t>Modification structurelle et de fond sur les IRP voir disparition complète dans certaines restructurations.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fr-FR" sz="1000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 seul chef d’orchestre</a:t>
            </a:r>
            <a:endParaRPr lang="fr-FR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Démocratie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Tiers-payant généralisé abandonné par le Sénat.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1100" dirty="0"/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REMARQUE</a:t>
            </a:r>
            <a:r>
              <a:rPr lang="fr-FR" sz="2600" dirty="0" smtClean="0"/>
              <a:t> :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Attention trois niveaux de prise en charge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Sécu (en baisse constante)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La complémentaire obligatoire (ANI) ne couvrant pas le différentiel et privilégiant l'assurantiel.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Reste à charge (20 %) </a:t>
            </a:r>
            <a:r>
              <a:rPr lang="fr-FR" dirty="0" smtClean="0">
                <a:sym typeface="Wingdings 3"/>
              </a:rPr>
              <a:t> pose le problème de l'accès au soin si pas moyen de prendre une surcomplémentaire.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fr-FR" sz="1100" dirty="0">
              <a:sym typeface="Wingdings 3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La vraie bataille à mener est celle d'une sécu qui rembourse à 100 %.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TIERS PAYANT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830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568952" cy="971680"/>
          </a:xfrm>
        </p:spPr>
        <p:txBody>
          <a:bodyPr/>
          <a:lstStyle/>
          <a:p>
            <a:pPr algn="ctr"/>
            <a:r>
              <a:rPr lang="fr-FR" cap="small" dirty="0" smtClean="0">
                <a:solidFill>
                  <a:srgbClr val="FF0000"/>
                </a:solidFill>
              </a:rPr>
              <a:t>Quelques secteurs spécifiques</a:t>
            </a:r>
            <a:endParaRPr lang="fr-FR" cap="small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51920" y="3501008"/>
            <a:ext cx="4572000" cy="194421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⇨ Personnes âgées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⇨ Action sociale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⇨ Psychiatrie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7403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Loi Autonomie constamment repoussée (début 2016 ?) alors qu’elle est passée au Parlement en 1</a:t>
            </a:r>
            <a:r>
              <a:rPr lang="fr-FR" sz="2500" baseline="30000" dirty="0" smtClean="0"/>
              <a:t>ère</a:t>
            </a:r>
            <a:r>
              <a:rPr lang="fr-FR" sz="2500" dirty="0" smtClean="0"/>
              <a:t> lecture, fin 2014.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Situation des structures d’aide à domicile en grande difficulté financière.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Reste à charge des familles ingérable.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Tripartites renégociées en Rhône-Alpes à moins 10 % sur le volet sécu pour tous les établissements.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EHPAD moins de 80 lits tendront à disparaitre (fusion ou fermeture).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Volet EHPAD absent dans la réforme en cours.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Personnes âgées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68397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Avec trois volets </a:t>
            </a:r>
            <a:r>
              <a:rPr lang="fr-FR" dirty="0" smtClean="0"/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Anticipation prévention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Adaptation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Accompagnement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r-FR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Adoptée et amendée par le Sénat le </a:t>
            </a:r>
            <a:r>
              <a:rPr lang="fr-FR" b="1" dirty="0" smtClean="0"/>
              <a:t>19 mars 2015 </a:t>
            </a:r>
            <a:r>
              <a:rPr lang="fr-FR" dirty="0" smtClean="0"/>
              <a:t>(1</a:t>
            </a:r>
            <a:r>
              <a:rPr lang="fr-FR" baseline="30000" dirty="0" smtClean="0"/>
              <a:t>ère</a:t>
            </a:r>
            <a:r>
              <a:rPr lang="fr-FR" dirty="0" smtClean="0"/>
              <a:t> lecture) devrait passer à l'Assemblée Nationale le </a:t>
            </a:r>
            <a:r>
              <a:rPr lang="fr-FR" b="1" dirty="0" smtClean="0"/>
              <a:t>15 septembre 2015 </a:t>
            </a:r>
            <a:r>
              <a:rPr lang="fr-FR" dirty="0" smtClean="0"/>
              <a:t>(2</a:t>
            </a:r>
            <a:r>
              <a:rPr lang="fr-FR" baseline="30000" dirty="0" smtClean="0"/>
              <a:t>ème</a:t>
            </a:r>
            <a:r>
              <a:rPr lang="fr-FR" dirty="0" smtClean="0"/>
              <a:t> lecture).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Loi sur l'adaptation de la société au vieillissement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747049"/>
      </p:ext>
    </p:extLst>
  </p:cSld>
  <p:clrMapOvr>
    <a:masterClrMapping/>
  </p:clrMapOvr>
  <p:transition spd="slow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1962</a:t>
            </a:r>
            <a:r>
              <a:rPr lang="fr-FR" dirty="0" smtClean="0"/>
              <a:t> : Rapport LAROQUE – création des services au domicile et amélioration de l'habitat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1975</a:t>
            </a:r>
            <a:r>
              <a:rPr lang="fr-FR" dirty="0" smtClean="0"/>
              <a:t> : Loi 30 juin – naissance secteur médicosocial et social (séparation du secteur PA, du secteur handicap)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</a:t>
            </a:r>
            <a:r>
              <a:rPr lang="fr-FR" dirty="0" smtClean="0"/>
              <a:t> : Instauration grille AGGIR – outil d'évaluation de la dépendance.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1997</a:t>
            </a:r>
            <a:r>
              <a:rPr lang="fr-FR" dirty="0" smtClean="0"/>
              <a:t> : Création de PSD (dépenses liées à la dépendance à partir de 60 ans sous conditions de ressources).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2001</a:t>
            </a:r>
            <a:r>
              <a:rPr lang="fr-FR" dirty="0"/>
              <a:t> : Réforme tarification des EHPAD : création de trois secteurs budgétaires distincts : hébergements / soins / dépendance.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743"/>
            <a:ext cx="9144000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Les dates clés de la politique vieillissement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8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2002</a:t>
            </a:r>
            <a:r>
              <a:rPr lang="fr-FR" dirty="0" smtClean="0"/>
              <a:t> : Loi du 2 janvier remplace celle de 1975 – droit des usagers – obligation pour les établissements et services d'apporter une offre de qualité. Création APA : clé de voute du dispositif prise en charge PA (suppression PSD)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2003</a:t>
            </a:r>
            <a:r>
              <a:rPr lang="fr-FR" dirty="0" smtClean="0"/>
              <a:t> : Plan vieillissement et solidarité (suite à la canicule – l'isolement des PA = 15.000 morts.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</a:t>
            </a:r>
            <a:r>
              <a:rPr lang="fr-FR" dirty="0" smtClean="0"/>
              <a:t> : Loi du 30 juin : instauration journée de solidarité = 2 milliards et création CNSA (caisse nationale de solidarité autonomie (opérationnelle depuis le 1</a:t>
            </a:r>
            <a:r>
              <a:rPr lang="fr-FR" baseline="30000" dirty="0" smtClean="0"/>
              <a:t>er</a:t>
            </a:r>
            <a:r>
              <a:rPr lang="fr-FR" dirty="0" smtClean="0"/>
              <a:t> janvier 2006). Mission : contribuer au financement de la prise en charge des PA, handicapés.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  <a:r>
              <a:rPr lang="fr-FR" dirty="0" smtClean="0"/>
              <a:t> : Loi handicap du 11 février qui prévoit la suppression de la barrière d'âge à 60 ans entre PA et handicapés.</a:t>
            </a:r>
          </a:p>
          <a:p>
            <a:pPr marL="0" indent="0">
              <a:buNone/>
            </a:pPr>
            <a:endParaRPr lang="fr-FR" sz="25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9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832648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 à 2012 </a:t>
            </a:r>
            <a:r>
              <a:rPr lang="fr-FR" sz="2500" dirty="0" smtClean="0"/>
              <a:t>: Le plan solidarité grand âge fixe des objectifs ambitieux de création de places en EHPAD et SSIAD. Passage du taux d'encadrement de 0,45 employé par PA à 0,65 en 2012 </a:t>
            </a:r>
            <a:r>
              <a:rPr lang="fr-FR" sz="2500" dirty="0" smtClean="0">
                <a:sym typeface="Wingdings" pitchFamily="2" charset="2"/>
              </a:rPr>
              <a:t> objectif non atteint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2008</a:t>
            </a:r>
            <a:r>
              <a:rPr lang="fr-FR" sz="2500" dirty="0" smtClean="0">
                <a:sym typeface="Wingdings" pitchFamily="2" charset="2"/>
              </a:rPr>
              <a:t> : 3</a:t>
            </a:r>
            <a:r>
              <a:rPr lang="fr-FR" sz="2500" baseline="30000" dirty="0" smtClean="0">
                <a:sym typeface="Wingdings" pitchFamily="2" charset="2"/>
              </a:rPr>
              <a:t>ème</a:t>
            </a:r>
            <a:r>
              <a:rPr lang="fr-FR" sz="2500" dirty="0" smtClean="0">
                <a:sym typeface="Wingdings" pitchFamily="2" charset="2"/>
              </a:rPr>
              <a:t> plan Alzheimer – déclaré priorité de santé publique (aspects médicaux – sociaux – recherche).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2009</a:t>
            </a:r>
            <a:r>
              <a:rPr lang="fr-FR" sz="2500" dirty="0" smtClean="0">
                <a:sym typeface="Wingdings" pitchFamily="2" charset="2"/>
              </a:rPr>
              <a:t> : Loi HPST du 21 juillet avec les ARS qui exercent le contrôle administratif sur les établissements médico / sociaux / financés par l'assurance maladie, procédure d'appels à projets en matière de création d'établissements et de services.</a:t>
            </a:r>
            <a:endParaRPr lang="fr-FR" sz="25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9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800" dirty="0" smtClean="0"/>
          </a:p>
          <a:p>
            <a:endParaRPr lang="fr-FR" sz="2800" dirty="0" smtClean="0"/>
          </a:p>
          <a:p>
            <a:pPr algn="just"/>
            <a:r>
              <a:rPr lang="fr-FR" sz="2500" dirty="0" smtClean="0"/>
              <a:t>La  loi santé s’inscrit pleinement dans la logique libérale.</a:t>
            </a:r>
          </a:p>
          <a:p>
            <a:pPr marL="109728" indent="0" algn="just">
              <a:buNone/>
            </a:pPr>
            <a:endParaRPr lang="fr-FR" sz="2500" dirty="0" smtClean="0"/>
          </a:p>
          <a:p>
            <a:pPr algn="just"/>
            <a:r>
              <a:rPr lang="fr-FR" sz="2500" dirty="0" smtClean="0"/>
              <a:t>Elle est une suite cohérente à la loi HPST.</a:t>
            </a:r>
            <a:endParaRPr lang="fr-FR" sz="25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Deux certitudes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976664"/>
          </a:xfrm>
        </p:spPr>
        <p:txBody>
          <a:bodyPr>
            <a:noAutofit/>
          </a:bodyPr>
          <a:lstStyle/>
          <a:p>
            <a:pPr marL="109728" indent="0" algn="just">
              <a:spcAft>
                <a:spcPts val="400"/>
              </a:spcAft>
              <a:buNone/>
            </a:pPr>
            <a:r>
              <a:rPr lang="fr-FR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fr-FR" sz="2500" dirty="0" smtClean="0"/>
              <a:t> : La loi à venir s'inscrit dans un contexte de rigueur budgétaire, d'une crise du financement et d'une casse de notre système de santé et de protection sociale.</a:t>
            </a:r>
          </a:p>
          <a:p>
            <a:pPr marL="109728" indent="0" algn="just">
              <a:spcAft>
                <a:spcPts val="400"/>
              </a:spcAft>
              <a:buNone/>
            </a:pPr>
            <a:r>
              <a:rPr lang="fr-FR" sz="2500" dirty="0" smtClean="0"/>
              <a:t>Alors que le défi démographique, financier, sociétal nécessite d'autres choix :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2300" dirty="0" smtClean="0"/>
              <a:t>On compte aujourd'hui 1,4 million de PA de 85 ans et plus (entre 2026 et 2055 : 2,1 millions = + 66 %).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2300" dirty="0" smtClean="0"/>
              <a:t>La population dépendante va passer de 1,2 million en 2010 à 1,5 million en 2025 et 2 millions en 2040.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2300" dirty="0" smtClean="0"/>
              <a:t>Les dépenses liées à la perte d'autonomie s'élèvent chaque année à 34 milliards d'euros et les sommes affectes 22 milliards = 1 % du PIB (</a:t>
            </a:r>
            <a:r>
              <a:rPr lang="fr-FR" sz="2300" i="1" dirty="0" smtClean="0"/>
              <a:t>budget sécurité sociale 350 mois</a:t>
            </a:r>
            <a:r>
              <a:rPr lang="fr-FR" sz="2300" dirty="0" smtClean="0"/>
              <a:t>).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2300" dirty="0" smtClean="0"/>
              <a:t>D'Ici 2040, le besoin de financement sera de l'ordre de + 10 milliards par an.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Des réalités et des enjeux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56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82799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L'article 1</a:t>
            </a:r>
            <a:r>
              <a:rPr lang="fr-FR" baseline="30000" dirty="0" smtClean="0"/>
              <a:t>er</a:t>
            </a:r>
            <a:r>
              <a:rPr lang="fr-FR" dirty="0" smtClean="0"/>
              <a:t> pose le principe général d'orientation et de programmation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"L'adaptation de la société au vieillissement est un impératif national et une priorité de l'ensemble des politiques publiques de la Nation".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Par amendements, le Sénat affirme que l'Etat doit garantir l'équité entre les personnes quelque soient leur lieu d'habitation, leur degré de fragilité ou perte d'autonomie.</a:t>
            </a: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Les affirmations de bonnes intentions se heurtent concrètement aux réalités de la réforme territoriale du pacte de responsabilité et de la loi santé !!!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900" dirty="0" smtClean="0">
                <a:solidFill>
                  <a:srgbClr val="FF0000"/>
                </a:solidFill>
              </a:rPr>
              <a:t>Qu'en est-il au juste de ce projet de loi ? (un préliminaire et 6 titres)</a:t>
            </a:r>
            <a:endParaRPr lang="fr-FR" sz="29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9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Financement par la CNSA </a:t>
            </a:r>
            <a:r>
              <a:rPr lang="fr-FR" sz="2500" dirty="0" smtClean="0"/>
              <a:t>d'actions de prévention sous la forme d'un concours versé aux départements et abondé par une part de CASA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r-FR" sz="1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lutte contre l'isolement </a:t>
            </a:r>
            <a:r>
              <a:rPr lang="fr-FR" sz="2500" dirty="0" smtClean="0"/>
              <a:t>: Financement CNSA des formations des bénévoles, des mesures d'accompagnement aux proches aidants, des personnels administratifs des services à domicile.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r-FR" sz="1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Instauration d'une </a:t>
            </a:r>
            <a:r>
              <a:rPr lang="fr-F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conférence des financeurs</a:t>
            </a:r>
            <a:r>
              <a:rPr lang="fr-FR" sz="2500" dirty="0" smtClean="0"/>
              <a:t>.</a:t>
            </a:r>
            <a:endParaRPr lang="fr-FR" sz="25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900" u="sng" dirty="0" smtClean="0">
                <a:solidFill>
                  <a:srgbClr val="FF0000"/>
                </a:solidFill>
              </a:rPr>
              <a:t>Titre 1</a:t>
            </a:r>
            <a:r>
              <a:rPr lang="fr-FR" sz="2900" dirty="0" smtClean="0">
                <a:solidFill>
                  <a:srgbClr val="FF0000"/>
                </a:solidFill>
              </a:rPr>
              <a:t> : ANTICIPATION DE LA PERTE D'AUTONOMIE</a:t>
            </a:r>
            <a:endParaRPr lang="fr-FR" sz="29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11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Relatives à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b="1" u="sng" dirty="0" smtClean="0"/>
              <a:t>La vie associative</a:t>
            </a:r>
            <a:r>
              <a:rPr lang="fr-FR" b="1" dirty="0" smtClean="0"/>
              <a:t> </a:t>
            </a:r>
            <a:r>
              <a:rPr lang="fr-FR" dirty="0" smtClean="0"/>
              <a:t>avec l'instauration d'un volontariat civique sénior.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b="1" u="sng" dirty="0" smtClean="0"/>
              <a:t>A l'habitat collectif</a:t>
            </a:r>
            <a:r>
              <a:rPr lang="fr-FR" dirty="0" smtClean="0"/>
              <a:t>, l'objectif est de développer une offre intermédiaire entre le domicile d'origine et les établissements médicalisés : résidences séniors, logements foyers, résidences autonomie – le Sénat inclut les centres de santé.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b="1" u="sng" dirty="0" smtClean="0"/>
              <a:t>Le maintien à domicile</a:t>
            </a:r>
            <a:r>
              <a:rPr lang="fr-FR" b="1" dirty="0" smtClean="0"/>
              <a:t> </a:t>
            </a:r>
            <a:r>
              <a:rPr lang="fr-FR" dirty="0" smtClean="0"/>
              <a:t>est affiché comme une priorité car plus économique : les travaux d'adaptation sur le logement resteront à la charge du locataire car 2 millions de logements sont concernés = 24 milliards. D'ici 2017, c'est 80.000 logements qui seront rénovés.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900" u="sng" dirty="0">
                <a:solidFill>
                  <a:srgbClr val="FF0000"/>
                </a:solidFill>
              </a:rPr>
              <a:t>Titre </a:t>
            </a:r>
            <a:r>
              <a:rPr lang="fr-FR" sz="2900" u="sng" dirty="0" smtClean="0">
                <a:solidFill>
                  <a:srgbClr val="FF0000"/>
                </a:solidFill>
              </a:rPr>
              <a:t>2</a:t>
            </a:r>
            <a:r>
              <a:rPr lang="fr-FR" sz="2900" dirty="0" smtClean="0">
                <a:solidFill>
                  <a:srgbClr val="FF0000"/>
                </a:solidFill>
              </a:rPr>
              <a:t> : MESURES D'ADAPTATION DE LA SOCIETE AU VIEILLISSEMENT</a:t>
            </a:r>
            <a:endParaRPr lang="fr-FR" sz="29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62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206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900" b="1" u="sng" dirty="0" smtClean="0"/>
              <a:t>Sur l'environnement urbain</a:t>
            </a:r>
            <a:r>
              <a:rPr lang="fr-FR" sz="2900" b="1" dirty="0" smtClean="0"/>
              <a:t> </a:t>
            </a:r>
            <a:r>
              <a:rPr lang="fr-FR" sz="2900" dirty="0" smtClean="0"/>
              <a:t>: adaptation des voiries, transports, commerces et services pour une meilleure accessibilité. L'adaptation de la ville devra entrer dans les logiciels de tous les élus locaux mais avec quelles ressources supplémentaires ?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900" b="1" u="sng" dirty="0" smtClean="0"/>
              <a:t>Les NTIC au domicile</a:t>
            </a:r>
            <a:r>
              <a:rPr lang="fr-FR" sz="2900" b="1" dirty="0" smtClean="0"/>
              <a:t> </a:t>
            </a:r>
            <a:r>
              <a:rPr lang="fr-FR" sz="2900" dirty="0" smtClean="0"/>
              <a:t>: organiser une filière </a:t>
            </a:r>
            <a:r>
              <a:rPr lang="fr-FR" sz="2900" dirty="0" err="1" smtClean="0"/>
              <a:t>indus-trielle</a:t>
            </a:r>
            <a:r>
              <a:rPr lang="fr-FR" sz="2900" dirty="0" smtClean="0"/>
              <a:t> de services autour des gérontechnologies.</a:t>
            </a:r>
          </a:p>
          <a:p>
            <a:pPr marL="109728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200" dirty="0" smtClean="0"/>
          </a:p>
          <a:p>
            <a:pPr marL="109728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900" dirty="0" smtClean="0"/>
              <a:t>Tout est renvoyé à l'individu, d'où l'exclusion du volet EHPAD (structure collective articulant soins – accompagnement). Cela va de pair avec l'approche et le transfert aux familles (aidants / reste à charge). Le coût de perte d'autonomie pour les PA et leur famille est de 30 %, soit 10,4 milliards.</a:t>
            </a:r>
            <a:endParaRPr lang="fr-FR" sz="29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0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Revaloriser et améliorer l'APA à domicile (augmentation du nombre d'heures et diminution du reste à charge).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Clarifier les règles de la tarification des EHPAD.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Définir les modalités de compensation aux départements des dépenses nouvelles résultant des améliorations de l'APA.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Réformer l'aide à domicile – avec la création d'un régime unique d'autorisation délivrée par le département (appels d'offres) </a:t>
            </a:r>
            <a:r>
              <a:rPr lang="fr-FR" sz="2500" dirty="0" smtClean="0">
                <a:sym typeface="Wingdings" pitchFamily="2" charset="2"/>
              </a:rPr>
              <a:t> cahier des charges et CPOM.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900" u="sng" dirty="0">
                <a:solidFill>
                  <a:srgbClr val="FF0000"/>
                </a:solidFill>
              </a:rPr>
              <a:t>Titre </a:t>
            </a:r>
            <a:r>
              <a:rPr lang="fr-FR" sz="2900" u="sng" dirty="0" smtClean="0">
                <a:solidFill>
                  <a:srgbClr val="FF0000"/>
                </a:solidFill>
              </a:rPr>
              <a:t>3</a:t>
            </a:r>
            <a:r>
              <a:rPr lang="fr-FR" sz="2900" dirty="0" smtClean="0">
                <a:solidFill>
                  <a:srgbClr val="FF0000"/>
                </a:solidFill>
              </a:rPr>
              <a:t> : L'ACCOMPAGNEMENT DE LA PERTE D'AUTONOMIE</a:t>
            </a:r>
            <a:endParaRPr lang="fr-FR" sz="29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847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597666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3600" dirty="0">
                <a:sym typeface="Wingdings" pitchFamily="2" charset="2"/>
              </a:rPr>
              <a:t>Améliorer l'offre médico-sociale sur le territoire (lisibilité / accessibilité aux informations offres de financement avec mise en place d'un portail).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3600" dirty="0" smtClean="0">
                <a:sym typeface="Wingdings" pitchFamily="2" charset="2"/>
              </a:rPr>
              <a:t>Soutenir </a:t>
            </a:r>
            <a:r>
              <a:rPr lang="fr-FR" sz="3600" dirty="0">
                <a:sym typeface="Wingdings" pitchFamily="2" charset="2"/>
              </a:rPr>
              <a:t>l'accueil familial : statut des accueillants familiaux.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3600" dirty="0">
                <a:sym typeface="Wingdings" pitchFamily="2" charset="2"/>
              </a:rPr>
              <a:t>Soutenir et valider les proches aidants : répits des aidants avec création de places d'accueil de nuit dans les EHPAD. Création d'un droit au répit traduit par une enveloppe pouvant aller jusqu'à 500 € par personne aidée.</a:t>
            </a:r>
          </a:p>
          <a:p>
            <a:pPr marL="109728" indent="0" algn="just">
              <a:buNone/>
            </a:pPr>
            <a:endParaRPr lang="fr-FR" sz="3600" dirty="0" smtClean="0">
              <a:sym typeface="Wingdings" pitchFamily="2" charset="2"/>
            </a:endParaRPr>
          </a:p>
          <a:p>
            <a:pPr marL="109728" indent="0" algn="just">
              <a:buNone/>
            </a:pPr>
            <a:r>
              <a:rPr lang="fr-FR" sz="3600" dirty="0" smtClean="0">
                <a:sym typeface="Wingdings" pitchFamily="2" charset="2"/>
              </a:rPr>
              <a:t>Cette </a:t>
            </a:r>
            <a:r>
              <a:rPr lang="fr-FR" sz="3600" dirty="0">
                <a:sym typeface="Wingdings" pitchFamily="2" charset="2"/>
              </a:rPr>
              <a:t>partie de la loi est à examiner de près car elle fait référence à la structuration de l'offre et des financements. Cela n'est pas neutre et la CGT est force de propositions sur le sujet (</a:t>
            </a:r>
            <a:r>
              <a:rPr lang="fr-FR" sz="3600" i="1" dirty="0">
                <a:sym typeface="Wingdings" pitchFamily="2" charset="2"/>
              </a:rPr>
              <a:t>voir plaquette</a:t>
            </a:r>
            <a:r>
              <a:rPr lang="fr-FR" sz="3600" dirty="0">
                <a:sym typeface="Wingdings" pitchFamily="2" charset="2"/>
              </a:rPr>
              <a:t>).</a:t>
            </a:r>
            <a:endParaRPr lang="fr-FR" sz="3600" dirty="0"/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48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0405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Au plan national, c'est la création d'un Haut Conseil de l'Age avec élargissement des missions de la CNSA.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sz="2500" dirty="0" smtClean="0"/>
              <a:t>Au plan local, ce titre met en place la coordination dans les départements et organise le contentieux de l'aide sociale.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Création de maisons départementales de l'autonomie = guichets uniques.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/>
              <a:t>Rôle pilote des départements dans la prise en charge des PA, rôle moteur de soutien accompagnement des proches aidants.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740" y="0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2900" u="sng" dirty="0">
                <a:solidFill>
                  <a:srgbClr val="FF0000"/>
                </a:solidFill>
              </a:rPr>
              <a:t>Titre </a:t>
            </a:r>
            <a:r>
              <a:rPr lang="fr-FR" sz="2900" u="sng" dirty="0" smtClean="0">
                <a:solidFill>
                  <a:srgbClr val="FF0000"/>
                </a:solidFill>
              </a:rPr>
              <a:t>4 et 5</a:t>
            </a:r>
            <a:r>
              <a:rPr lang="fr-FR" sz="2900" dirty="0" smtClean="0">
                <a:solidFill>
                  <a:srgbClr val="FF0000"/>
                </a:solidFill>
              </a:rPr>
              <a:t> : </a:t>
            </a:r>
            <a:r>
              <a:rPr lang="fr-FR" sz="2900" cap="all" dirty="0" smtClean="0">
                <a:solidFill>
                  <a:srgbClr val="FF0000"/>
                </a:solidFill>
              </a:rPr>
              <a:t>Gouvernance des politiques de l'autonomie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4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59228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fr-FR" sz="2500" b="1" dirty="0" smtClean="0"/>
              <a:t>Contient les dispositions relatives à l'outre mer afin d'adopter le projet de loi aux réalités de ces territoires.</a:t>
            </a:r>
            <a:endParaRPr lang="fr-FR" sz="25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27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46839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GCSMS accélérés.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Nombreuses fermetures de services.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Uniformisation du regard porté sur les publics (1,2 million de travailleurs sociaux).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Déqualifications importantes.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Dénonciation des conventions collectives pour aller vers le code du travail (CC 51, CC 66 ……13 conventions). Code du travail lui-même dénoncé.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Instauration du prêt de main d’œuvre (groupement d'employeurs).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Action sociale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0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036496" cy="4525963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Par le pacte de responsabilité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Un PLFSS 2016 catastrophique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Réforme territoriale imposant sa logique de réorganisation structurelle (sociale et médicosociale particulièrement impactée).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La loi MACRON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Le tout marqué par le sceau de l’austérité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Cadrée aujourd'hui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9654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Des pans entiers sont abandonnés.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Fermeture de lits et de services sans précédent (HDN, Thonon, Vienne, Vinatier…).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Eloignement des services pour de nombreuses communes (PO ?).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Manque de personnels nous mettant en situation de danger.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Médicalisation de la prise en charge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Accent sur le tout sécuritaire</a:t>
            </a:r>
            <a:endParaRPr lang="fr-FR" sz="2500" dirty="0" smtClean="0">
              <a:solidFill>
                <a:srgbClr val="FF0000"/>
              </a:solidFill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6156176" y="4581128"/>
            <a:ext cx="189735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Psychiatrie</a:t>
            </a:r>
          </a:p>
          <a:p>
            <a:pPr algn="ctr"/>
            <a:r>
              <a:rPr lang="fr-FR" sz="2100" i="1" cap="all" dirty="0" smtClean="0">
                <a:solidFill>
                  <a:srgbClr val="FF0000"/>
                </a:solidFill>
              </a:rPr>
              <a:t>On juge du degré de civilisation d'une </a:t>
            </a:r>
            <a:r>
              <a:rPr lang="fr-FR" sz="2100" i="1" cap="all" dirty="0" err="1" smtClean="0">
                <a:solidFill>
                  <a:srgbClr val="FF0000"/>
                </a:solidFill>
              </a:rPr>
              <a:t>societe</a:t>
            </a:r>
            <a:r>
              <a:rPr lang="fr-FR" sz="2100" i="1" cap="all" dirty="0" smtClean="0">
                <a:solidFill>
                  <a:srgbClr val="FF0000"/>
                </a:solidFill>
              </a:rPr>
              <a:t> à la manière dont elle traite ses fous (</a:t>
            </a:r>
            <a:r>
              <a:rPr lang="fr-FR" sz="2100" i="1" cap="all" dirty="0" err="1" smtClean="0">
                <a:solidFill>
                  <a:srgbClr val="FF0000"/>
                </a:solidFill>
              </a:rPr>
              <a:t>l.BONNAFé</a:t>
            </a:r>
            <a:r>
              <a:rPr lang="fr-FR" sz="2100" i="1" cap="all" dirty="0" smtClean="0">
                <a:solidFill>
                  <a:srgbClr val="FF0000"/>
                </a:solidFill>
              </a:rPr>
              <a:t>)</a:t>
            </a:r>
            <a:endParaRPr lang="fr-FR" sz="2100" i="1" cap="all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6216" y="4581128"/>
            <a:ext cx="2376264" cy="8640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516216" y="479715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Perte de sens</a:t>
            </a:r>
          </a:p>
          <a:p>
            <a:endParaRPr lang="fr-FR" b="1" dirty="0" smtClean="0"/>
          </a:p>
          <a:p>
            <a:r>
              <a:rPr lang="fr-FR" b="1" dirty="0" smtClean="0"/>
              <a:t>du soin au contrôle social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40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18457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25 milliards d’économie pour la protection sociale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11 milliards pour la santé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3 milliards en direction des hôpitaux publics répartis de la façon suivante 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500" dirty="0" smtClean="0"/>
              <a:t>900 millions sur la masse salariale (20.000 emplois supprimés)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500" dirty="0" smtClean="0"/>
              <a:t>2 milliards sur les restructurations et abandons de projets (St Charles, Voiron…)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500" dirty="0" smtClean="0"/>
              <a:t>Redéploiement des personnels hospitaliers vers les personnes âgées (EHPAD)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Le pacte de responsabilité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310052"/>
            <a:ext cx="8507288" cy="466652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Bercy limite la progression de l’ONDAM pour 2016 et 2017 à </a:t>
            </a:r>
            <a:r>
              <a:rPr lang="fr-FR" sz="2500" b="1" dirty="0" smtClean="0"/>
              <a:t>1,75 %.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ONDAM 2015 : 2%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ONDAM 2014 : 2,3%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ONDAM 2013 : 2,7%        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Sur ces 3 années, il aurait fallu un ONDAM à 3,8 % pour maintenir l’existant (sans prendre en compte le cumul de déficit accumulé chaque année).</a:t>
            </a:r>
          </a:p>
          <a:p>
            <a:pPr>
              <a:buNone/>
            </a:pPr>
            <a:endParaRPr lang="fr-FR" b="1" dirty="0"/>
          </a:p>
        </p:txBody>
      </p:sp>
      <p:sp>
        <p:nvSpPr>
          <p:cNvPr id="6" name="Accolade fermante 5"/>
          <p:cNvSpPr/>
          <p:nvPr/>
        </p:nvSpPr>
        <p:spPr>
          <a:xfrm>
            <a:off x="4357686" y="2708920"/>
            <a:ext cx="142876" cy="9343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PLFSS 2016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60032" y="2708920"/>
            <a:ext cx="3384376" cy="93439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982005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= 20.000 suppressions de postes</a:t>
            </a:r>
            <a:endParaRPr lang="fr-FR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6839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Concentration des moyens sur des territoires d’excellence.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Modification et éloignement des lieux de décisions.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Transferts de compétences des départements vers les Métropoles et la Région (social et médicosocial).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Fusion des deux régions Auvergne – Rhône-Alpes (ARS commune et unique).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Réforme territoriale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Impacte le secteur de la santé au même titre que les autres.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Des dispositions plus particulières 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dirty="0" smtClean="0"/>
              <a:t>   </a:t>
            </a:r>
            <a:r>
              <a:rPr lang="fr-FR" u="sng" dirty="0" smtClean="0"/>
              <a:t>Ex</a:t>
            </a:r>
            <a:r>
              <a:rPr lang="fr-FR" dirty="0" smtClean="0"/>
              <a:t> : Les CHU peuvent créer des filiales à l’étranger  ▶ logique marchande accentuée.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Développement du tourisme social (objectif : récupérer 2 à 3 milliards d'euros afin de créer de l'emploi).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Loi MACRON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place des </a:t>
            </a:r>
            <a:r>
              <a:rPr lang="fr-FR" sz="2500" dirty="0" smtClean="0">
                <a:solidFill>
                  <a:srgbClr val="FF0000"/>
                </a:solidFill>
              </a:rPr>
              <a:t>ARS</a:t>
            </a:r>
            <a:r>
              <a:rPr lang="fr-FR" sz="2500" dirty="0" smtClean="0"/>
              <a:t> (</a:t>
            </a:r>
            <a:r>
              <a:rPr lang="fr-FR" sz="2500" dirty="0" smtClean="0">
                <a:solidFill>
                  <a:srgbClr val="FF0000"/>
                </a:solidFill>
              </a:rPr>
              <a:t>A</a:t>
            </a:r>
            <a:r>
              <a:rPr lang="fr-FR" sz="2500" dirty="0" smtClean="0"/>
              <a:t>gences </a:t>
            </a:r>
            <a:r>
              <a:rPr lang="fr-FR" sz="2500" dirty="0" smtClean="0">
                <a:solidFill>
                  <a:srgbClr val="FF0000"/>
                </a:solidFill>
              </a:rPr>
              <a:t>R</a:t>
            </a:r>
            <a:r>
              <a:rPr lang="fr-FR" sz="2500" dirty="0" smtClean="0"/>
              <a:t>égionales de </a:t>
            </a:r>
            <a:r>
              <a:rPr lang="fr-FR" sz="2500" dirty="0" smtClean="0">
                <a:solidFill>
                  <a:srgbClr val="FF0000"/>
                </a:solidFill>
              </a:rPr>
              <a:t>S</a:t>
            </a:r>
            <a:r>
              <a:rPr lang="fr-FR" sz="2500" dirty="0" smtClean="0"/>
              <a:t>anté)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place des territoires de santé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place des </a:t>
            </a:r>
            <a:r>
              <a:rPr lang="fr-FR" sz="2500" dirty="0" smtClean="0">
                <a:solidFill>
                  <a:srgbClr val="FF0000"/>
                </a:solidFill>
              </a:rPr>
              <a:t>CHT</a:t>
            </a:r>
            <a:r>
              <a:rPr lang="fr-FR" sz="2500" dirty="0" smtClean="0"/>
              <a:t> (</a:t>
            </a:r>
            <a:r>
              <a:rPr lang="fr-FR" sz="2500" dirty="0" smtClean="0">
                <a:solidFill>
                  <a:srgbClr val="FF0000"/>
                </a:solidFill>
              </a:rPr>
              <a:t>C</a:t>
            </a:r>
            <a:r>
              <a:rPr lang="fr-FR" sz="2500" dirty="0" smtClean="0"/>
              <a:t>ommunauté </a:t>
            </a:r>
            <a:r>
              <a:rPr lang="fr-FR" sz="2500" dirty="0" smtClean="0">
                <a:solidFill>
                  <a:srgbClr val="FF0000"/>
                </a:solidFill>
              </a:rPr>
              <a:t>H</a:t>
            </a:r>
            <a:r>
              <a:rPr lang="fr-FR" sz="2500" dirty="0" smtClean="0"/>
              <a:t>ospitalières de </a:t>
            </a:r>
            <a:r>
              <a:rPr lang="fr-FR" sz="2500" dirty="0" smtClean="0">
                <a:solidFill>
                  <a:srgbClr val="FF0000"/>
                </a:solidFill>
              </a:rPr>
              <a:t>T</a:t>
            </a:r>
            <a:r>
              <a:rPr lang="fr-FR" sz="2500" dirty="0" smtClean="0"/>
              <a:t>erritoires)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place des </a:t>
            </a:r>
            <a:r>
              <a:rPr lang="fr-FR" sz="2500" dirty="0" smtClean="0">
                <a:solidFill>
                  <a:srgbClr val="FF0000"/>
                </a:solidFill>
              </a:rPr>
              <a:t>GCS</a:t>
            </a:r>
            <a:r>
              <a:rPr lang="fr-FR" sz="2500" dirty="0" smtClean="0"/>
              <a:t> (</a:t>
            </a:r>
            <a:r>
              <a:rPr lang="fr-FR" sz="2500" dirty="0" smtClean="0">
                <a:solidFill>
                  <a:srgbClr val="FF0000"/>
                </a:solidFill>
              </a:rPr>
              <a:t>G</a:t>
            </a:r>
            <a:r>
              <a:rPr lang="fr-FR" sz="2500" dirty="0" smtClean="0"/>
              <a:t>roupements de </a:t>
            </a:r>
            <a:r>
              <a:rPr lang="fr-FR" sz="2500" dirty="0" smtClean="0">
                <a:solidFill>
                  <a:srgbClr val="FF0000"/>
                </a:solidFill>
              </a:rPr>
              <a:t>C</a:t>
            </a:r>
            <a:r>
              <a:rPr lang="fr-FR" sz="2500" dirty="0" smtClean="0"/>
              <a:t>oopérations</a:t>
            </a:r>
            <a:r>
              <a:rPr lang="fr-FR" sz="2500" dirty="0" smtClean="0">
                <a:solidFill>
                  <a:srgbClr val="FF0000"/>
                </a:solidFill>
              </a:rPr>
              <a:t> S</a:t>
            </a:r>
            <a:r>
              <a:rPr lang="fr-FR" sz="2500" dirty="0" smtClean="0">
                <a:solidFill>
                  <a:schemeClr val="tx2"/>
                </a:solidFill>
              </a:rPr>
              <a:t>anitaires</a:t>
            </a:r>
            <a:r>
              <a:rPr lang="fr-FR" sz="2500" dirty="0" smtClean="0"/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Mise en place des </a:t>
            </a:r>
            <a:r>
              <a:rPr lang="fr-FR" sz="2500" dirty="0" smtClean="0">
                <a:solidFill>
                  <a:srgbClr val="FF0000"/>
                </a:solidFill>
              </a:rPr>
              <a:t>GCSMS </a:t>
            </a:r>
            <a:r>
              <a:rPr lang="fr-FR" sz="2500" dirty="0" smtClean="0"/>
              <a:t>(</a:t>
            </a:r>
            <a:r>
              <a:rPr lang="fr-FR" sz="2500" dirty="0" smtClean="0">
                <a:solidFill>
                  <a:srgbClr val="FF0000"/>
                </a:solidFill>
              </a:rPr>
              <a:t>G</a:t>
            </a:r>
            <a:r>
              <a:rPr lang="fr-FR" sz="2500" dirty="0" smtClean="0"/>
              <a:t>roupement de </a:t>
            </a:r>
            <a:r>
              <a:rPr lang="fr-FR" sz="2500" dirty="0" smtClean="0">
                <a:solidFill>
                  <a:srgbClr val="FF0000"/>
                </a:solidFill>
              </a:rPr>
              <a:t>C</a:t>
            </a:r>
            <a:r>
              <a:rPr lang="fr-FR" sz="2500" dirty="0" smtClean="0"/>
              <a:t>oopération </a:t>
            </a:r>
            <a:r>
              <a:rPr lang="fr-FR" sz="2500" dirty="0" smtClean="0">
                <a:solidFill>
                  <a:srgbClr val="FF0000"/>
                </a:solidFill>
              </a:rPr>
              <a:t>S</a:t>
            </a:r>
            <a:r>
              <a:rPr lang="fr-FR" sz="2500" dirty="0" smtClean="0"/>
              <a:t>ocial et </a:t>
            </a:r>
            <a:r>
              <a:rPr lang="fr-FR" sz="2500" dirty="0" smtClean="0">
                <a:solidFill>
                  <a:srgbClr val="FF0000"/>
                </a:solidFill>
              </a:rPr>
              <a:t>M</a:t>
            </a:r>
            <a:r>
              <a:rPr lang="fr-FR" sz="2500" dirty="0" smtClean="0"/>
              <a:t>édicosocial)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500" dirty="0" smtClean="0"/>
              <a:t>Confirmation de la </a:t>
            </a:r>
            <a:r>
              <a:rPr lang="fr-FR" sz="2500" dirty="0" smtClean="0">
                <a:solidFill>
                  <a:srgbClr val="FF0000"/>
                </a:solidFill>
              </a:rPr>
              <a:t>T2A</a:t>
            </a:r>
            <a:r>
              <a:rPr lang="fr-FR" sz="2500" dirty="0" smtClean="0"/>
              <a:t> (</a:t>
            </a:r>
            <a:r>
              <a:rPr lang="fr-FR" sz="2500" dirty="0" smtClean="0">
                <a:solidFill>
                  <a:srgbClr val="FF0000"/>
                </a:solidFill>
              </a:rPr>
              <a:t>T</a:t>
            </a:r>
            <a:r>
              <a:rPr lang="fr-FR" sz="2500" dirty="0" smtClean="0"/>
              <a:t>arification </a:t>
            </a:r>
            <a:r>
              <a:rPr lang="fr-FR" sz="2500" dirty="0" smtClean="0">
                <a:solidFill>
                  <a:srgbClr val="FF0000"/>
                </a:solidFill>
              </a:rPr>
              <a:t>A</a:t>
            </a:r>
            <a:r>
              <a:rPr lang="fr-FR" sz="2500" dirty="0" smtClean="0"/>
              <a:t> l’</a:t>
            </a:r>
            <a:r>
              <a:rPr lang="fr-FR" sz="2500" dirty="0" smtClean="0">
                <a:solidFill>
                  <a:srgbClr val="FF0000"/>
                </a:solidFill>
              </a:rPr>
              <a:t>A</a:t>
            </a:r>
            <a:r>
              <a:rPr lang="fr-FR" sz="2500" dirty="0" smtClean="0"/>
              <a:t>ctivité)</a:t>
            </a:r>
            <a:endParaRPr lang="fr-FR" sz="25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fr-FR" sz="2900" cap="all" dirty="0" smtClean="0">
                <a:solidFill>
                  <a:srgbClr val="FF0000"/>
                </a:solidFill>
              </a:rPr>
              <a:t>Loi HPST : rappel</a:t>
            </a:r>
            <a:endParaRPr lang="fr-FR" sz="2900" cap="all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BFACF-B165-42DA-856C-0BBAFEFEF69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958</TotalTime>
  <Words>2852</Words>
  <Application>Microsoft Office PowerPoint</Application>
  <PresentationFormat>Affichage à l'écran (4:3)</PresentationFormat>
  <Paragraphs>294</Paragraphs>
  <Slides>40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Rotonde</vt:lpstr>
      <vt:lpstr>LOI SANTE 2015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secteurs spécifiques</vt:lpstr>
      <vt:lpstr>Présentation PowerPoint</vt:lpstr>
      <vt:lpstr>Loi sur l'adaptation de la société au vieillissement</vt:lpstr>
      <vt:lpstr>Les dates clés de la politique vieillissement</vt:lpstr>
      <vt:lpstr>Présentation PowerPoint</vt:lpstr>
      <vt:lpstr>Présentation PowerPoint</vt:lpstr>
      <vt:lpstr>Des réalités et des enjeux</vt:lpstr>
      <vt:lpstr>Qu'en est-il au juste de ce projet de loi ? (un préliminaire et 6 titres)</vt:lpstr>
      <vt:lpstr>Titre 1 : ANTICIPATION DE LA PERTE D'AUTONOMIE</vt:lpstr>
      <vt:lpstr>Titre 2 : MESURES D'ADAPTATION DE LA SOCIETE AU VIEILLISSEMENT</vt:lpstr>
      <vt:lpstr>Présentation PowerPoint</vt:lpstr>
      <vt:lpstr>Titre 3 : L'ACCOMPAGNEMENT DE LA PERTE D'AUTONOMIE</vt:lpstr>
      <vt:lpstr>Présentation PowerPoint</vt:lpstr>
      <vt:lpstr>Titre 4 et 5 : Gouvernance des politiques de l'autonomie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LOI SANTE 2015</dc:title>
  <dc:creator>Pascal Dupas</dc:creator>
  <cp:lastModifiedBy>CGT</cp:lastModifiedBy>
  <cp:revision>109</cp:revision>
  <cp:lastPrinted>2015-09-11T09:09:08Z</cp:lastPrinted>
  <dcterms:created xsi:type="dcterms:W3CDTF">2015-08-31T10:14:02Z</dcterms:created>
  <dcterms:modified xsi:type="dcterms:W3CDTF">2015-09-30T11:14:51Z</dcterms:modified>
</cp:coreProperties>
</file>